
<file path=[Content_Types].xml><?xml version="1.0" encoding="utf-8"?>
<Types xmlns="http://schemas.openxmlformats.org/package/2006/content-types"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9" r:id="rId6"/>
    <p:sldId id="260" r:id="rId7"/>
    <p:sldId id="270" r:id="rId8"/>
    <p:sldId id="272" r:id="rId9"/>
    <p:sldId id="271" r:id="rId10"/>
    <p:sldId id="269" r:id="rId11"/>
    <p:sldId id="273" r:id="rId12"/>
    <p:sldId id="274" r:id="rId13"/>
    <p:sldId id="275" r:id="rId14"/>
    <p:sldId id="276" r:id="rId15"/>
    <p:sldId id="278" r:id="rId16"/>
    <p:sldId id="279" r:id="rId17"/>
    <p:sldId id="280" r:id="rId18"/>
    <p:sldId id="28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74" autoAdjust="0"/>
  </p:normalViewPr>
  <p:slideViewPr>
    <p:cSldViewPr snapToGrid="0" showGuides="1">
      <p:cViewPr varScale="1">
        <p:scale>
          <a:sx n="115" d="100"/>
          <a:sy n="115" d="100"/>
        </p:scale>
        <p:origin x="126" y="210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1/18/2022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fif>
</file>

<file path=ppt/media/image11.png>
</file>

<file path=ppt/media/image12.png>
</file>

<file path=ppt/media/image13.jfif>
</file>

<file path=ppt/media/image14.jfif>
</file>

<file path=ppt/media/image15.jfif>
</file>

<file path=ppt/media/image16.png>
</file>

<file path=ppt/media/image17.png>
</file>

<file path=ppt/media/image18.png>
</file>

<file path=ppt/media/image19.jfif>
</file>

<file path=ppt/media/image2.jpg>
</file>

<file path=ppt/media/image20.jfif>
</file>

<file path=ppt/media/image21.jfif>
</file>

<file path=ppt/media/image22.jfif>
</file>

<file path=ppt/media/image23.jfif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jfif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1/18/2022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fif"/><Relationship Id="rId2" Type="http://schemas.openxmlformats.org/officeDocument/2006/relationships/image" Target="../media/image13.jfif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jf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fif"/><Relationship Id="rId2" Type="http://schemas.openxmlformats.org/officeDocument/2006/relationships/image" Target="../media/image19.jfif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3.jfif"/><Relationship Id="rId5" Type="http://schemas.openxmlformats.org/officeDocument/2006/relationships/image" Target="../media/image22.jfif"/><Relationship Id="rId4" Type="http://schemas.openxmlformats.org/officeDocument/2006/relationships/image" Target="../media/image21.jf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f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Building image">
            <a:extLst>
              <a:ext uri="{FF2B5EF4-FFF2-40B4-BE49-F238E27FC236}">
                <a16:creationId xmlns:a16="http://schemas.microsoft.com/office/drawing/2014/main" id="{257F6BCE-75BB-4ECD-BEA5-21C36A9CC0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784" r="20784"/>
          <a:stretch>
            <a:fillRect/>
          </a:stretch>
        </p:blipFill>
        <p:spPr/>
      </p:pic>
      <p:sp>
        <p:nvSpPr>
          <p:cNvPr id="18" name="Hexagon 17" descr="Solid dark colored hexagon in the middle of image accent">
            <a:extLst>
              <a:ext uri="{FF2B5EF4-FFF2-40B4-BE49-F238E27FC236}">
                <a16:creationId xmlns:a16="http://schemas.microsoft.com/office/drawing/2014/main" id="{0E6B042D-E9CB-40E0-AAE9-6AD11F53E044}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 descr="Company name and logo group of information&#10;">
            <a:extLst>
              <a:ext uri="{FF2B5EF4-FFF2-40B4-BE49-F238E27FC236}">
                <a16:creationId xmlns:a16="http://schemas.microsoft.com/office/drawing/2014/main" id="{5B07AEC6-55AE-4E18-BEEA-A226E87C7897}"/>
              </a:ext>
            </a:extLst>
          </p:cNvPr>
          <p:cNvGrpSpPr/>
          <p:nvPr/>
        </p:nvGrpSpPr>
        <p:grpSpPr>
          <a:xfrm>
            <a:off x="2955850" y="3020275"/>
            <a:ext cx="3218127" cy="968137"/>
            <a:chOff x="2955850" y="3066930"/>
            <a:chExt cx="3218127" cy="96813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4DF2E04-7632-4FED-B0BF-8FB243D982A3}"/>
                </a:ext>
              </a:extLst>
            </p:cNvPr>
            <p:cNvSpPr txBox="1"/>
            <p:nvPr/>
          </p:nvSpPr>
          <p:spPr>
            <a:xfrm>
              <a:off x="2955850" y="3066930"/>
              <a:ext cx="32181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Object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9A1C71-347B-44A9-88B4-692D9731582D}"/>
                </a:ext>
              </a:extLst>
            </p:cNvPr>
            <p:cNvSpPr txBox="1"/>
            <p:nvPr/>
          </p:nvSpPr>
          <p:spPr>
            <a:xfrm>
              <a:off x="3105943" y="3511847"/>
              <a:ext cx="16087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cs typeface="Calibri Light" panose="020F0302020204030204" pitchFamily="34" charset="0"/>
                </a:rPr>
                <a:t>Detection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006084"/>
            <a:ext cx="5232699" cy="1616252"/>
          </a:xfrm>
        </p:spPr>
        <p:txBody>
          <a:bodyPr/>
          <a:lstStyle/>
          <a:p>
            <a:r>
              <a:rPr lang="en-US" dirty="0"/>
              <a:t>	Android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8715" y="3615734"/>
            <a:ext cx="4854339" cy="1257574"/>
          </a:xfrm>
        </p:spPr>
        <p:txBody>
          <a:bodyPr/>
          <a:lstStyle/>
          <a:p>
            <a:r>
              <a:rPr lang="en-US" dirty="0"/>
              <a:t>		Rares Patrascu</a:t>
            </a:r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96B9B83-D8A0-47A1-A79D-A95CBA137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46" y="-232934"/>
            <a:ext cx="8333222" cy="1215566"/>
          </a:xfrm>
        </p:spPr>
        <p:txBody>
          <a:bodyPr/>
          <a:lstStyle/>
          <a:p>
            <a:r>
              <a:rPr lang="en-US" dirty="0" err="1"/>
              <a:t>Exemple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r>
              <a:rPr lang="en-US" dirty="0"/>
              <a:t>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9DB9B16-C43B-4B82-BD4E-8ED6B7CFDB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4411509-C4BB-4FFE-876B-528AD9FE15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10</a:t>
            </a:fld>
            <a:endParaRPr lang="en-US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12B9A64-F0FE-4712-92A0-2B9B78779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989" y="1180637"/>
            <a:ext cx="2165881" cy="48130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91ADFDC-D964-4533-A747-1B6E4CA43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873" y="1147271"/>
            <a:ext cx="2165881" cy="48130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B122DA7-03E1-4C2F-BF3E-EDA5E24F80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2696" y="1147271"/>
            <a:ext cx="2165881" cy="481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213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5DD15-3483-4D0E-8AB3-8651B5EC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41" y="136525"/>
            <a:ext cx="8333222" cy="1215566"/>
          </a:xfrm>
        </p:spPr>
        <p:txBody>
          <a:bodyPr>
            <a:normAutofit fontScale="90000"/>
          </a:bodyPr>
          <a:lstStyle/>
          <a:p>
            <a:r>
              <a:rPr lang="en-US" sz="2800" dirty="0" err="1"/>
              <a:t>Pentru</a:t>
            </a:r>
            <a:r>
              <a:rPr lang="en-US" sz="2800" dirty="0"/>
              <a:t> </a:t>
            </a:r>
            <a:r>
              <a:rPr lang="en-US" sz="2800" dirty="0" err="1"/>
              <a:t>modelul</a:t>
            </a:r>
            <a:r>
              <a:rPr lang="en-US" sz="2800" dirty="0"/>
              <a:t> </a:t>
            </a:r>
            <a:r>
              <a:rPr lang="en-US" sz="2800" dirty="0" err="1"/>
              <a:t>personalizat</a:t>
            </a:r>
            <a:r>
              <a:rPr lang="en-US" sz="2800" dirty="0"/>
              <a:t> am </a:t>
            </a:r>
            <a:r>
              <a:rPr lang="en-US" sz="2800" dirty="0" err="1"/>
              <a:t>implementat</a:t>
            </a:r>
            <a:r>
              <a:rPr lang="en-US" sz="2800" dirty="0"/>
              <a:t> </a:t>
            </a:r>
            <a:r>
              <a:rPr lang="en-US" sz="2800" dirty="0" err="1"/>
              <a:t>clasa</a:t>
            </a:r>
            <a:r>
              <a:rPr lang="en-US" sz="2800" dirty="0"/>
              <a:t> </a:t>
            </a:r>
            <a:r>
              <a:rPr lang="en-US" sz="2800" dirty="0" err="1"/>
              <a:t>objectDetectorClass</a:t>
            </a:r>
            <a:r>
              <a:rPr lang="en-US" sz="2800" dirty="0"/>
              <a:t> </a:t>
            </a:r>
            <a:r>
              <a:rPr lang="en-US" sz="2800" dirty="0" err="1"/>
              <a:t>ce</a:t>
            </a:r>
            <a:r>
              <a:rPr lang="en-US" sz="2800" dirty="0"/>
              <a:t> </a:t>
            </a:r>
            <a:r>
              <a:rPr lang="en-US" sz="2800" dirty="0" err="1"/>
              <a:t>dispune</a:t>
            </a:r>
            <a:r>
              <a:rPr lang="en-US" sz="2800" dirty="0"/>
              <a:t> </a:t>
            </a:r>
            <a:r>
              <a:rPr lang="en-US" sz="2800" dirty="0" err="1"/>
              <a:t>functii</a:t>
            </a:r>
            <a:r>
              <a:rPr lang="en-US" sz="2800" dirty="0"/>
              <a:t> de </a:t>
            </a:r>
            <a:r>
              <a:rPr lang="en-US" sz="2800" dirty="0" err="1"/>
              <a:t>incarcare</a:t>
            </a:r>
            <a:r>
              <a:rPr lang="en-US" sz="2800" dirty="0"/>
              <a:t> a </a:t>
            </a:r>
            <a:r>
              <a:rPr lang="en-US" sz="2800" dirty="0" err="1"/>
              <a:t>modelului</a:t>
            </a:r>
            <a:r>
              <a:rPr lang="en-US" sz="2800" dirty="0"/>
              <a:t> </a:t>
            </a:r>
            <a:r>
              <a:rPr lang="en-US" sz="2800" dirty="0" err="1"/>
              <a:t>folosit</a:t>
            </a:r>
            <a:r>
              <a:rPr lang="en-US" sz="2800" dirty="0"/>
              <a:t> cat </a:t>
            </a:r>
            <a:r>
              <a:rPr lang="en-US" sz="2800" dirty="0" err="1"/>
              <a:t>si</a:t>
            </a:r>
            <a:r>
              <a:rPr lang="en-US" sz="2800" dirty="0"/>
              <a:t> a </a:t>
            </a:r>
            <a:r>
              <a:rPr lang="en-US" sz="2800" dirty="0" err="1"/>
              <a:t>labelului</a:t>
            </a:r>
            <a:r>
              <a:rPr lang="en-US" sz="2800" dirty="0"/>
              <a:t>  cat </a:t>
            </a:r>
            <a:r>
              <a:rPr lang="en-US" sz="2800" dirty="0" err="1"/>
              <a:t>si</a:t>
            </a:r>
            <a:r>
              <a:rPr lang="en-US" sz="2800" dirty="0"/>
              <a:t> </a:t>
            </a:r>
            <a:r>
              <a:rPr lang="en-US" sz="2800" dirty="0" err="1"/>
              <a:t>functia</a:t>
            </a:r>
            <a:r>
              <a:rPr lang="en-US" sz="2800" dirty="0"/>
              <a:t> de </a:t>
            </a:r>
            <a:r>
              <a:rPr lang="en-US" sz="2800" dirty="0" err="1"/>
              <a:t>predictie</a:t>
            </a:r>
            <a:r>
              <a:rPr lang="en-US" sz="28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4B44EB-0518-48AA-B8DF-C526340F66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11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F0043D-CAD8-4156-8802-8F1F1DAD7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70" y="1408519"/>
            <a:ext cx="6766560" cy="29900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C88EF9-626C-4287-A0FF-D35FC5C5E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70" y="4455034"/>
            <a:ext cx="6766560" cy="204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36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5DD15-3483-4D0E-8AB3-8651B5EC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02" y="1474875"/>
            <a:ext cx="9152313" cy="1215566"/>
          </a:xfrm>
        </p:spPr>
        <p:txBody>
          <a:bodyPr>
            <a:normAutofit/>
          </a:bodyPr>
          <a:lstStyle/>
          <a:p>
            <a:r>
              <a:rPr lang="en-US" sz="2800" dirty="0"/>
              <a:t>De data </a:t>
            </a:r>
            <a:r>
              <a:rPr lang="en-US" sz="2800" dirty="0" err="1"/>
              <a:t>aceasta</a:t>
            </a:r>
            <a:r>
              <a:rPr lang="en-US" sz="2800" dirty="0"/>
              <a:t> in </a:t>
            </a:r>
            <a:r>
              <a:rPr lang="en-US" sz="2800" dirty="0" err="1"/>
              <a:t>urma</a:t>
            </a:r>
            <a:r>
              <a:rPr lang="en-US" sz="2800" dirty="0"/>
              <a:t> </a:t>
            </a:r>
            <a:r>
              <a:rPr lang="en-US" sz="2800" dirty="0" err="1"/>
              <a:t>predictiei</a:t>
            </a:r>
            <a:r>
              <a:rPr lang="en-US" sz="2800" dirty="0"/>
              <a:t> se </a:t>
            </a:r>
            <a:r>
              <a:rPr lang="en-US" sz="2800" dirty="0" err="1"/>
              <a:t>deseneaza</a:t>
            </a:r>
            <a:r>
              <a:rPr lang="en-US" sz="2800" dirty="0"/>
              <a:t> </a:t>
            </a:r>
            <a:r>
              <a:rPr lang="en-US" sz="2800" dirty="0" err="1"/>
              <a:t>atat</a:t>
            </a:r>
            <a:r>
              <a:rPr lang="en-US" sz="2800" dirty="0"/>
              <a:t> </a:t>
            </a:r>
            <a:r>
              <a:rPr lang="en-US" sz="2800" dirty="0" err="1"/>
              <a:t>bbox</a:t>
            </a:r>
            <a:r>
              <a:rPr lang="en-US" sz="2800" dirty="0"/>
              <a:t>-ul cat </a:t>
            </a:r>
            <a:r>
              <a:rPr lang="en-US" sz="2800" dirty="0" err="1"/>
              <a:t>si</a:t>
            </a:r>
            <a:r>
              <a:rPr lang="en-US" sz="2800" dirty="0"/>
              <a:t> </a:t>
            </a:r>
            <a:r>
              <a:rPr lang="en-US" sz="2800" dirty="0" err="1"/>
              <a:t>clasa</a:t>
            </a:r>
            <a:r>
              <a:rPr lang="en-US" sz="2800" dirty="0"/>
              <a:t> din care face </a:t>
            </a:r>
            <a:r>
              <a:rPr lang="en-US" sz="2800" dirty="0" err="1"/>
              <a:t>parte</a:t>
            </a:r>
            <a:r>
              <a:rPr lang="en-US" sz="2800" dirty="0"/>
              <a:t> </a:t>
            </a:r>
            <a:r>
              <a:rPr lang="en-US" sz="2800" dirty="0" err="1"/>
              <a:t>obiectul</a:t>
            </a:r>
            <a:r>
              <a:rPr lang="en-US" sz="2800" dirty="0"/>
              <a:t> </a:t>
            </a:r>
            <a:r>
              <a:rPr lang="en-US" sz="2800" dirty="0" err="1"/>
              <a:t>recunoscut</a:t>
            </a:r>
            <a:r>
              <a:rPr lang="en-US" sz="2800" dirty="0"/>
              <a:t> </a:t>
            </a:r>
            <a:r>
              <a:rPr lang="en-US" sz="2800" dirty="0" err="1"/>
              <a:t>respectiv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4B44EB-0518-48AA-B8DF-C526340F66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12</a:t>
            </a:fld>
            <a:endParaRPr lang="en-US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0B293B-E062-4F57-922E-BC80540A4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02" y="3238327"/>
            <a:ext cx="1057275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53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5DD15-3483-4D0E-8AB3-8651B5EC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41" y="136525"/>
            <a:ext cx="8333222" cy="1215566"/>
          </a:xfrm>
        </p:spPr>
        <p:txBody>
          <a:bodyPr>
            <a:normAutofit fontScale="90000"/>
          </a:bodyPr>
          <a:lstStyle/>
          <a:p>
            <a:r>
              <a:rPr lang="en-US" sz="2800" dirty="0" err="1"/>
              <a:t>Pentru</a:t>
            </a:r>
            <a:r>
              <a:rPr lang="en-US" sz="2800" dirty="0"/>
              <a:t> </a:t>
            </a:r>
            <a:r>
              <a:rPr lang="en-US" sz="2800" dirty="0" err="1"/>
              <a:t>modelul</a:t>
            </a:r>
            <a:r>
              <a:rPr lang="en-US" sz="2800" dirty="0"/>
              <a:t> </a:t>
            </a:r>
            <a:r>
              <a:rPr lang="en-US" sz="2800" dirty="0" err="1"/>
              <a:t>personalizat</a:t>
            </a:r>
            <a:r>
              <a:rPr lang="en-US" sz="2800" dirty="0"/>
              <a:t> am </a:t>
            </a:r>
            <a:r>
              <a:rPr lang="en-US" sz="2800" dirty="0" err="1"/>
              <a:t>implementat</a:t>
            </a:r>
            <a:r>
              <a:rPr lang="en-US" sz="2800" dirty="0"/>
              <a:t> </a:t>
            </a:r>
            <a:r>
              <a:rPr lang="en-US" sz="2800" dirty="0" err="1"/>
              <a:t>clasa</a:t>
            </a:r>
            <a:r>
              <a:rPr lang="en-US" sz="2800" dirty="0"/>
              <a:t> </a:t>
            </a:r>
            <a:r>
              <a:rPr lang="en-US" sz="2800" dirty="0" err="1"/>
              <a:t>objectDetectorClass</a:t>
            </a:r>
            <a:r>
              <a:rPr lang="en-US" sz="2800" dirty="0"/>
              <a:t> </a:t>
            </a:r>
            <a:r>
              <a:rPr lang="en-US" sz="2800" dirty="0" err="1"/>
              <a:t>ce</a:t>
            </a:r>
            <a:r>
              <a:rPr lang="en-US" sz="2800" dirty="0"/>
              <a:t> </a:t>
            </a:r>
            <a:r>
              <a:rPr lang="en-US" sz="2800" dirty="0" err="1"/>
              <a:t>dispune</a:t>
            </a:r>
            <a:r>
              <a:rPr lang="en-US" sz="2800" dirty="0"/>
              <a:t> </a:t>
            </a:r>
            <a:r>
              <a:rPr lang="en-US" sz="2800" dirty="0" err="1"/>
              <a:t>functii</a:t>
            </a:r>
            <a:r>
              <a:rPr lang="en-US" sz="2800" dirty="0"/>
              <a:t> de </a:t>
            </a:r>
            <a:r>
              <a:rPr lang="en-US" sz="2800" dirty="0" err="1"/>
              <a:t>incarcare</a:t>
            </a:r>
            <a:r>
              <a:rPr lang="en-US" sz="2800" dirty="0"/>
              <a:t> a </a:t>
            </a:r>
            <a:r>
              <a:rPr lang="en-US" sz="2800" dirty="0" err="1"/>
              <a:t>modelului</a:t>
            </a:r>
            <a:r>
              <a:rPr lang="en-US" sz="2800" dirty="0"/>
              <a:t> </a:t>
            </a:r>
            <a:r>
              <a:rPr lang="en-US" sz="2800" dirty="0" err="1"/>
              <a:t>folosit</a:t>
            </a:r>
            <a:r>
              <a:rPr lang="en-US" sz="2800" dirty="0"/>
              <a:t> cat </a:t>
            </a:r>
            <a:r>
              <a:rPr lang="en-US" sz="2800" dirty="0" err="1"/>
              <a:t>si</a:t>
            </a:r>
            <a:r>
              <a:rPr lang="en-US" sz="2800" dirty="0"/>
              <a:t> a </a:t>
            </a:r>
            <a:r>
              <a:rPr lang="en-US" sz="2800" dirty="0" err="1"/>
              <a:t>labelului</a:t>
            </a:r>
            <a:r>
              <a:rPr lang="en-US" sz="2800" dirty="0"/>
              <a:t>  cat </a:t>
            </a:r>
            <a:r>
              <a:rPr lang="en-US" sz="2800" dirty="0" err="1"/>
              <a:t>si</a:t>
            </a:r>
            <a:r>
              <a:rPr lang="en-US" sz="2800" dirty="0"/>
              <a:t> </a:t>
            </a:r>
            <a:r>
              <a:rPr lang="en-US" sz="2800" dirty="0" err="1"/>
              <a:t>functia</a:t>
            </a:r>
            <a:r>
              <a:rPr lang="en-US" sz="2800" dirty="0"/>
              <a:t> de </a:t>
            </a:r>
            <a:r>
              <a:rPr lang="en-US" sz="2800" dirty="0" err="1"/>
              <a:t>predictie</a:t>
            </a:r>
            <a:r>
              <a:rPr lang="en-US" sz="28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4B44EB-0518-48AA-B8DF-C526340F66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13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F0043D-CAD8-4156-8802-8F1F1DAD7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70" y="1408519"/>
            <a:ext cx="6766560" cy="29900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C88EF9-626C-4287-A0FF-D35FC5C5E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70" y="4455034"/>
            <a:ext cx="6766560" cy="204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490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25F34-3BE8-494D-96F9-894087779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858" y="263676"/>
            <a:ext cx="11324226" cy="121556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Exemple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r>
              <a:rPr lang="en-US" dirty="0"/>
              <a:t> a </a:t>
            </a:r>
            <a:r>
              <a:rPr lang="en-US" dirty="0" err="1"/>
              <a:t>modelului</a:t>
            </a:r>
            <a:r>
              <a:rPr lang="en-US" dirty="0"/>
              <a:t> ssd_mobilenet_v1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42AE8B-C359-4E39-80C4-159BAC7204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2FC00C-1C78-4839-BD73-5C807FA5BB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14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F2CA16-AE94-40F4-AB0D-6E4FFCA79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1019" y="1837112"/>
            <a:ext cx="2139352" cy="4757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C7B061-DA37-4BBA-941D-F17FD4AB0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632" y="1833820"/>
            <a:ext cx="2140832" cy="47605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4C9486-89B3-47B3-8D33-37855680F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0430" y="1833820"/>
            <a:ext cx="2140832" cy="47605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016B5D-9A1C-47D0-9860-7FCB1CAF1F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7245" y="1833820"/>
            <a:ext cx="2140832" cy="47605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E581E8C-AC61-498C-B486-A058D59067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530" y="1833819"/>
            <a:ext cx="2140832" cy="476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1954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FC9A1C71-347B-44A9-88B4-692D9731582D}"/>
              </a:ext>
            </a:extLst>
          </p:cNvPr>
          <p:cNvSpPr txBox="1"/>
          <p:nvPr/>
        </p:nvSpPr>
        <p:spPr>
          <a:xfrm>
            <a:off x="3083022" y="3666605"/>
            <a:ext cx="15613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cs typeface="Calibri Light" panose="020F0302020204030204" pitchFamily="34" charset="0"/>
              </a:rPr>
              <a:t>Federated learning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25D46B-03EC-42EF-ACB9-01E32A9C1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237" y="298432"/>
            <a:ext cx="5401524" cy="62611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DE6E186-F49C-4C96-A516-C38B17219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812" y="1987171"/>
            <a:ext cx="2676376" cy="288365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9177DD-1C3E-4B03-AE6F-8D0223822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9851" y="2895554"/>
            <a:ext cx="2292295" cy="106689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7B3B0AA-34DD-4608-B33D-17E9BA3B7F29}"/>
              </a:ext>
            </a:extLst>
          </p:cNvPr>
          <p:cNvSpPr txBox="1"/>
          <p:nvPr/>
        </p:nvSpPr>
        <p:spPr>
          <a:xfrm>
            <a:off x="5123964" y="3546947"/>
            <a:ext cx="25908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cs typeface="Calibri Light" panose="020F0302020204030204" pitchFamily="34" charset="0"/>
              </a:rPr>
              <a:t>Va</a:t>
            </a:r>
            <a:r>
              <a:rPr lang="en-US" sz="2400" dirty="0">
                <a:solidFill>
                  <a:schemeClr val="bg1"/>
                </a:solidFill>
                <a:cs typeface="Calibri Light" panose="020F030202020403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cs typeface="Calibri Light" panose="020F0302020204030204" pitchFamily="34" charset="0"/>
              </a:rPr>
              <a:t>multumesc</a:t>
            </a:r>
            <a:r>
              <a:rPr lang="en-US" sz="2400" dirty="0">
                <a:solidFill>
                  <a:schemeClr val="bg1"/>
                </a:solidFill>
                <a:cs typeface="Calibri Light" panose="020F030202020403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cs typeface="Calibri Light" panose="020F0302020204030204" pitchFamily="34" charset="0"/>
              </a:rPr>
              <a:t>pentru</a:t>
            </a:r>
            <a:r>
              <a:rPr lang="en-US" sz="2400" dirty="0">
                <a:solidFill>
                  <a:schemeClr val="bg1"/>
                </a:solidFill>
                <a:cs typeface="Calibri Light" panose="020F030202020403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cs typeface="Calibri Light" panose="020F0302020204030204" pitchFamily="34" charset="0"/>
              </a:rPr>
              <a:t>atentie</a:t>
            </a:r>
            <a:r>
              <a:rPr lang="en-US" sz="2400" dirty="0">
                <a:solidFill>
                  <a:schemeClr val="bg1"/>
                </a:solidFill>
                <a:cs typeface="Calibri Light" panose="020F030202020403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25026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30" y="2179444"/>
            <a:ext cx="5835968" cy="444167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err="1"/>
              <a:t>Detectarea</a:t>
            </a:r>
            <a:r>
              <a:rPr lang="en-US" dirty="0"/>
              <a:t> </a:t>
            </a:r>
            <a:r>
              <a:rPr lang="en-US" dirty="0" err="1"/>
              <a:t>obiectelor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tehnică</a:t>
            </a:r>
            <a:r>
              <a:rPr lang="en-US" dirty="0"/>
              <a:t> de </a:t>
            </a:r>
            <a:r>
              <a:rPr lang="en-US" dirty="0" err="1"/>
              <a:t>viziune</a:t>
            </a:r>
            <a:r>
              <a:rPr lang="en-US" dirty="0"/>
              <a:t> </a:t>
            </a:r>
            <a:r>
              <a:rPr lang="en-US" dirty="0" err="1"/>
              <a:t>computerizată</a:t>
            </a:r>
            <a:r>
              <a:rPr lang="en-US" dirty="0"/>
              <a:t> care ne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identificăm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localizăm</a:t>
            </a:r>
            <a:r>
              <a:rPr lang="en-US" dirty="0"/>
              <a:t> </a:t>
            </a:r>
            <a:r>
              <a:rPr lang="en-US" dirty="0" err="1"/>
              <a:t>obiecte</a:t>
            </a:r>
            <a:r>
              <a:rPr lang="en-US" dirty="0"/>
              <a:t> </a:t>
            </a:r>
            <a:r>
              <a:rPr lang="en-US" dirty="0" err="1"/>
              <a:t>dintr</a:t>
            </a:r>
            <a:r>
              <a:rPr lang="en-US" dirty="0"/>
              <a:t>-o imagine </a:t>
            </a:r>
            <a:r>
              <a:rPr lang="en-US" dirty="0" err="1"/>
              <a:t>sau</a:t>
            </a:r>
            <a:r>
              <a:rPr lang="en-US" dirty="0"/>
              <a:t> videoclip. Cu </a:t>
            </a:r>
            <a:r>
              <a:rPr lang="en-US" dirty="0" err="1"/>
              <a:t>acest</a:t>
            </a:r>
            <a:r>
              <a:rPr lang="en-US" dirty="0"/>
              <a:t> tip de </a:t>
            </a:r>
            <a:r>
              <a:rPr lang="en-US" dirty="0" err="1"/>
              <a:t>identificare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localizare</a:t>
            </a:r>
            <a:r>
              <a:rPr lang="en-US" dirty="0"/>
              <a:t>, </a:t>
            </a:r>
            <a:r>
              <a:rPr lang="en-US" dirty="0" err="1"/>
              <a:t>detectarea</a:t>
            </a:r>
            <a:r>
              <a:rPr lang="en-US" dirty="0"/>
              <a:t> </a:t>
            </a:r>
            <a:r>
              <a:rPr lang="en-US" dirty="0" err="1"/>
              <a:t>obiectelor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fi </a:t>
            </a:r>
            <a:r>
              <a:rPr lang="en-US" dirty="0" err="1"/>
              <a:t>utilizată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număra</a:t>
            </a:r>
            <a:r>
              <a:rPr lang="en-US" dirty="0"/>
              <a:t> </a:t>
            </a:r>
            <a:r>
              <a:rPr lang="en-US" dirty="0" err="1"/>
              <a:t>obiectele</a:t>
            </a:r>
            <a:r>
              <a:rPr lang="en-US" dirty="0"/>
              <a:t> </a:t>
            </a:r>
            <a:r>
              <a:rPr lang="en-US" dirty="0" err="1"/>
              <a:t>dintr</a:t>
            </a:r>
            <a:r>
              <a:rPr lang="en-US" dirty="0"/>
              <a:t>-o </a:t>
            </a:r>
            <a:r>
              <a:rPr lang="en-US" dirty="0" err="1"/>
              <a:t>scenă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determina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urmări</a:t>
            </a:r>
            <a:r>
              <a:rPr lang="en-US" dirty="0"/>
              <a:t> </a:t>
            </a:r>
            <a:r>
              <a:rPr lang="en-US" dirty="0" err="1"/>
              <a:t>locațiile</a:t>
            </a:r>
            <a:r>
              <a:rPr lang="en-US" dirty="0"/>
              <a:t> precise ale </a:t>
            </a:r>
            <a:r>
              <a:rPr lang="en-US" dirty="0" err="1"/>
              <a:t>acestora</a:t>
            </a:r>
            <a:r>
              <a:rPr lang="en-US" dirty="0"/>
              <a:t>, </a:t>
            </a:r>
            <a:r>
              <a:rPr lang="en-US" dirty="0" err="1"/>
              <a:t>totul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le </a:t>
            </a:r>
            <a:r>
              <a:rPr lang="en-US" dirty="0" err="1"/>
              <a:t>etichetează</a:t>
            </a:r>
            <a:r>
              <a:rPr lang="en-US" dirty="0"/>
              <a:t> cu </a:t>
            </a:r>
            <a:r>
              <a:rPr lang="en-US" dirty="0" err="1"/>
              <a:t>precizie</a:t>
            </a:r>
            <a:r>
              <a:rPr lang="en-US" dirty="0"/>
              <a:t>.</a:t>
            </a:r>
          </a:p>
        </p:txBody>
      </p:sp>
      <p:pic>
        <p:nvPicPr>
          <p:cNvPr id="13" name="Picture Placeholder 12" title="Skyline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3313" r="23313"/>
          <a:stretch/>
        </p:blipFill>
        <p:spPr/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7F4D2C2-B71A-4089-A3FE-603C32706CA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 </a:t>
            </a:r>
            <a:r>
              <a:rPr lang="en-US" dirty="0" err="1"/>
              <a:t>contine</a:t>
            </a:r>
            <a:r>
              <a:rPr lang="en-US" dirty="0"/>
              <a:t> </a:t>
            </a:r>
            <a:r>
              <a:rPr lang="en-US" dirty="0" err="1"/>
              <a:t>aplicatia</a:t>
            </a:r>
            <a:r>
              <a:rPr lang="en-US" dirty="0"/>
              <a:t>?</a:t>
            </a:r>
            <a:endParaRPr lang="en-US" b="0" dirty="0"/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55EACD59-7C51-4810-94C6-BCB4D123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8" y="2723973"/>
            <a:ext cx="6906485" cy="3445241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US" dirty="0" err="1"/>
              <a:t>Aplicatia</a:t>
            </a:r>
            <a:r>
              <a:rPr lang="en-US" dirty="0"/>
              <a:t> </a:t>
            </a:r>
            <a:r>
              <a:rPr lang="en-US" dirty="0" err="1"/>
              <a:t>contine</a:t>
            </a:r>
            <a:r>
              <a:rPr lang="en-US" dirty="0"/>
              <a:t> 3 </a:t>
            </a:r>
            <a:r>
              <a:rPr lang="en-US" dirty="0" err="1"/>
              <a:t>butoane</a:t>
            </a:r>
            <a:r>
              <a:rPr lang="en-US" dirty="0"/>
              <a:t> care </a:t>
            </a:r>
            <a:r>
              <a:rPr lang="en-US" dirty="0" err="1"/>
              <a:t>acceseaza</a:t>
            </a:r>
            <a:r>
              <a:rPr lang="en-US" dirty="0"/>
              <a:t> camera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dintre</a:t>
            </a:r>
            <a:r>
              <a:rPr lang="en-US" dirty="0"/>
              <a:t> </a:t>
            </a:r>
            <a:r>
              <a:rPr lang="en-US" dirty="0" err="1"/>
              <a:t>acestea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conectat</a:t>
            </a:r>
            <a:r>
              <a:rPr lang="en-US" dirty="0"/>
              <a:t> la un model </a:t>
            </a:r>
            <a:r>
              <a:rPr lang="en-US" dirty="0" err="1"/>
              <a:t>diferit</a:t>
            </a:r>
            <a:r>
              <a:rPr lang="en-US" dirty="0"/>
              <a:t> de </a:t>
            </a:r>
            <a:r>
              <a:rPr lang="en-US" dirty="0" err="1"/>
              <a:t>detectie</a:t>
            </a:r>
            <a:r>
              <a:rPr lang="en-US" dirty="0"/>
              <a:t>.</a:t>
            </a:r>
          </a:p>
          <a:p>
            <a:pPr marL="0" lvl="0" indent="0">
              <a:buNone/>
            </a:pPr>
            <a:r>
              <a:rPr lang="en-US" dirty="0" err="1"/>
              <a:t>Respectiv</a:t>
            </a:r>
            <a:endParaRPr lang="en-US" dirty="0"/>
          </a:p>
          <a:p>
            <a:pPr marL="0" lvl="0" indent="0">
              <a:buNone/>
            </a:pPr>
            <a:r>
              <a:rPr lang="en-US" dirty="0"/>
              <a:t>- “Object” care are un model </a:t>
            </a:r>
            <a:r>
              <a:rPr lang="en-US" dirty="0" err="1"/>
              <a:t>personalizat</a:t>
            </a:r>
            <a:endParaRPr lang="en-US" dirty="0"/>
          </a:p>
          <a:p>
            <a:pPr marL="0" lvl="0" indent="0">
              <a:buNone/>
            </a:pPr>
            <a:r>
              <a:rPr lang="en-US" dirty="0"/>
              <a:t>-“Face detection”  care </a:t>
            </a:r>
            <a:r>
              <a:rPr lang="en-US" dirty="0" err="1"/>
              <a:t>recunoaste</a:t>
            </a:r>
            <a:r>
              <a:rPr lang="en-US" dirty="0"/>
              <a:t> </a:t>
            </a:r>
            <a:r>
              <a:rPr lang="en-US" dirty="0" err="1"/>
              <a:t>fetele</a:t>
            </a:r>
            <a:r>
              <a:rPr lang="en-US" dirty="0"/>
              <a:t> care apar pe camera </a:t>
            </a:r>
            <a:r>
              <a:rPr lang="en-US" dirty="0" err="1"/>
              <a:t>folosind</a:t>
            </a:r>
            <a:r>
              <a:rPr lang="en-US" dirty="0"/>
              <a:t> </a:t>
            </a:r>
            <a:r>
              <a:rPr lang="en-US" dirty="0" err="1"/>
              <a:t>haarcascade_frontalface</a:t>
            </a:r>
            <a:endParaRPr lang="en-US" dirty="0"/>
          </a:p>
          <a:p>
            <a:pPr marL="0" lvl="0" indent="0">
              <a:buNone/>
            </a:pPr>
            <a:r>
              <a:rPr lang="en-US" dirty="0"/>
              <a:t>-“Eye detection” care </a:t>
            </a:r>
            <a:r>
              <a:rPr lang="en-US" dirty="0" err="1"/>
              <a:t>recunoaste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intai</a:t>
            </a:r>
            <a:r>
              <a:rPr lang="en-US" dirty="0"/>
              <a:t> fata </a:t>
            </a:r>
            <a:r>
              <a:rPr lang="en-US" dirty="0" err="1"/>
              <a:t>oamenilor</a:t>
            </a:r>
            <a:r>
              <a:rPr lang="en-US" dirty="0"/>
              <a:t> ca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faca</a:t>
            </a:r>
            <a:r>
              <a:rPr lang="en-US" dirty="0"/>
              <a:t> crop pe </a:t>
            </a:r>
            <a:r>
              <a:rPr lang="en-US" dirty="0" err="1"/>
              <a:t>bbox</a:t>
            </a:r>
            <a:r>
              <a:rPr lang="en-US" dirty="0"/>
              <a:t>-ul </a:t>
            </a:r>
            <a:r>
              <a:rPr lang="en-US" dirty="0" err="1"/>
              <a:t>acesteia</a:t>
            </a:r>
            <a:r>
              <a:rPr lang="en-US" dirty="0"/>
              <a:t>, imagine din </a:t>
            </a:r>
            <a:r>
              <a:rPr lang="en-US" dirty="0" err="1"/>
              <a:t>urma</a:t>
            </a:r>
            <a:r>
              <a:rPr lang="en-US" dirty="0"/>
              <a:t> pe care </a:t>
            </a:r>
            <a:r>
              <a:rPr lang="en-US" dirty="0" err="1"/>
              <a:t>aplica</a:t>
            </a:r>
            <a:r>
              <a:rPr lang="en-US" dirty="0"/>
              <a:t>  </a:t>
            </a:r>
            <a:r>
              <a:rPr lang="en-US" dirty="0" err="1"/>
              <a:t>haarcascade_eye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detecta</a:t>
            </a:r>
            <a:r>
              <a:rPr lang="en-US" dirty="0"/>
              <a:t> </a:t>
            </a:r>
            <a:r>
              <a:rPr lang="en-US" dirty="0" err="1"/>
              <a:t>ochii</a:t>
            </a:r>
            <a:r>
              <a:rPr lang="en-US" dirty="0"/>
              <a:t> </a:t>
            </a:r>
            <a:r>
              <a:rPr lang="en-US" dirty="0" err="1"/>
              <a:t>persoanei</a:t>
            </a:r>
            <a:r>
              <a:rPr lang="en-US" dirty="0"/>
              <a:t> </a:t>
            </a:r>
          </a:p>
        </p:txBody>
      </p:sp>
      <p:pic>
        <p:nvPicPr>
          <p:cNvPr id="59" name="Picture Placeholder 58" title="Buildings">
            <a:extLst>
              <a:ext uri="{FF2B5EF4-FFF2-40B4-BE49-F238E27FC236}">
                <a16:creationId xmlns:a16="http://schemas.microsoft.com/office/drawing/2014/main" id="{3FCCC668-2247-4814-9CC5-9C5D4B447AA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492" r="13492"/>
          <a:stretch>
            <a:fillRect/>
          </a:stretch>
        </p:blipFill>
        <p:spPr/>
      </p:pic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6390A22B-EC07-E942-A46F-F36FDD7FDB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306603-C8B8-42B0-A82B-8F696F607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960" y="126976"/>
            <a:ext cx="2618834" cy="29957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090F73-FD5F-4D4C-914C-AFD3F8792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326" y="1353299"/>
            <a:ext cx="969634" cy="98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66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1CD3E-F5E4-47A6-A0B7-2BC261F7E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2635135"/>
            <a:ext cx="6135429" cy="3520055"/>
          </a:xfrm>
        </p:spPr>
        <p:txBody>
          <a:bodyPr/>
          <a:lstStyle/>
          <a:p>
            <a:r>
              <a:rPr lang="en-US" dirty="0"/>
              <a:t>Este un </a:t>
            </a:r>
            <a:r>
              <a:rPr lang="en-US" dirty="0" err="1"/>
              <a:t>algoritm</a:t>
            </a:r>
            <a:r>
              <a:rPr lang="en-US" dirty="0"/>
              <a:t> de </a:t>
            </a:r>
            <a:r>
              <a:rPr lang="en-US" dirty="0" err="1"/>
              <a:t>detectare</a:t>
            </a:r>
            <a:r>
              <a:rPr lang="en-US" dirty="0"/>
              <a:t> a </a:t>
            </a:r>
            <a:r>
              <a:rPr lang="en-US" dirty="0" err="1"/>
              <a:t>obiectelor</a:t>
            </a:r>
            <a:r>
              <a:rPr lang="en-US" dirty="0"/>
              <a:t>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identifica</a:t>
            </a:r>
            <a:r>
              <a:rPr lang="en-US" dirty="0"/>
              <a:t> </a:t>
            </a:r>
            <a:r>
              <a:rPr lang="en-US" dirty="0" err="1"/>
              <a:t>fețele</a:t>
            </a:r>
            <a:r>
              <a:rPr lang="en-US" dirty="0"/>
              <a:t> </a:t>
            </a:r>
            <a:r>
              <a:rPr lang="en-US" dirty="0" err="1"/>
              <a:t>dintr</a:t>
            </a:r>
            <a:r>
              <a:rPr lang="en-US" dirty="0"/>
              <a:t>-o imagine </a:t>
            </a:r>
            <a:r>
              <a:rPr lang="en-US" dirty="0" err="1"/>
              <a:t>sau</a:t>
            </a:r>
            <a:r>
              <a:rPr lang="en-US" dirty="0"/>
              <a:t> un videoclip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real. </a:t>
            </a:r>
            <a:r>
              <a:rPr lang="en-US" dirty="0" err="1"/>
              <a:t>Algoritmul</a:t>
            </a:r>
            <a:r>
              <a:rPr lang="en-US" dirty="0"/>
              <a:t> </a:t>
            </a:r>
            <a:r>
              <a:rPr lang="en-US" dirty="0" err="1"/>
              <a:t>utilizează</a:t>
            </a:r>
            <a:r>
              <a:rPr lang="en-US" dirty="0"/>
              <a:t> </a:t>
            </a:r>
            <a:r>
              <a:rPr lang="en-US" dirty="0" err="1"/>
              <a:t>caracteristici</a:t>
            </a:r>
            <a:r>
              <a:rPr lang="en-US" dirty="0"/>
              <a:t> de </a:t>
            </a:r>
            <a:r>
              <a:rPr lang="en-US" dirty="0" err="1"/>
              <a:t>detectare</a:t>
            </a:r>
            <a:r>
              <a:rPr lang="en-US" dirty="0"/>
              <a:t> a </a:t>
            </a:r>
            <a:r>
              <a:rPr lang="en-US" dirty="0" err="1"/>
              <a:t>marginilor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liniilor</a:t>
            </a:r>
            <a:r>
              <a:rPr lang="en-US" dirty="0"/>
              <a:t> </a:t>
            </a:r>
            <a:r>
              <a:rPr lang="en-US" dirty="0" err="1"/>
              <a:t>propuse</a:t>
            </a:r>
            <a:r>
              <a:rPr lang="en-US" dirty="0"/>
              <a:t> de Viola </a:t>
            </a:r>
            <a:r>
              <a:rPr lang="en-US" dirty="0" err="1"/>
              <a:t>și</a:t>
            </a:r>
            <a:r>
              <a:rPr lang="en-US" dirty="0"/>
              <a:t> Jones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lucrarea</a:t>
            </a:r>
            <a:r>
              <a:rPr lang="en-US" dirty="0"/>
              <a:t> lor de </a:t>
            </a:r>
            <a:r>
              <a:rPr lang="en-US" dirty="0" err="1"/>
              <a:t>cercetare</a:t>
            </a:r>
            <a:r>
              <a:rPr lang="en-US" dirty="0"/>
              <a:t> „</a:t>
            </a:r>
            <a:r>
              <a:rPr lang="en-US" dirty="0" err="1"/>
              <a:t>Detecția</a:t>
            </a:r>
            <a:r>
              <a:rPr lang="en-US" dirty="0"/>
              <a:t> </a:t>
            </a:r>
            <a:r>
              <a:rPr lang="en-US" dirty="0" err="1"/>
              <a:t>rapidă</a:t>
            </a:r>
            <a:r>
              <a:rPr lang="en-US" dirty="0"/>
              <a:t> a </a:t>
            </a:r>
            <a:r>
              <a:rPr lang="en-US" dirty="0" err="1"/>
              <a:t>obiectelor</a:t>
            </a:r>
            <a:r>
              <a:rPr lang="en-US" dirty="0"/>
              <a:t> </a:t>
            </a:r>
            <a:r>
              <a:rPr lang="en-US" dirty="0" err="1"/>
              <a:t>folosind</a:t>
            </a:r>
            <a:r>
              <a:rPr lang="en-US" dirty="0"/>
              <a:t> o </a:t>
            </a:r>
            <a:r>
              <a:rPr lang="en-US" dirty="0" err="1"/>
              <a:t>cascadă</a:t>
            </a:r>
            <a:r>
              <a:rPr lang="en-US" dirty="0"/>
              <a:t> </a:t>
            </a:r>
            <a:r>
              <a:rPr lang="en-US" dirty="0" err="1"/>
              <a:t>amplificată</a:t>
            </a:r>
            <a:r>
              <a:rPr lang="en-US" dirty="0"/>
              <a:t> de </a:t>
            </a:r>
            <a:r>
              <a:rPr lang="en-US" dirty="0" err="1"/>
              <a:t>caracteristici</a:t>
            </a:r>
            <a:r>
              <a:rPr lang="en-US" dirty="0"/>
              <a:t> simple”, </a:t>
            </a:r>
            <a:r>
              <a:rPr lang="en-US" dirty="0" err="1"/>
              <a:t>publicată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2001.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2AB2590-5A0A-480D-83B7-61F1F89EE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Haarcascade</a:t>
            </a:r>
            <a:r>
              <a:rPr lang="en-US" dirty="0"/>
              <a:t>: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32563D-8A15-4211-B8EC-4F902790663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B68D5-901E-440C-936B-9A9E8355F2E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4</a:t>
            </a:fld>
            <a:endParaRPr lang="en-US" noProof="0" dirty="0"/>
          </a:p>
        </p:txBody>
      </p:sp>
      <p:pic>
        <p:nvPicPr>
          <p:cNvPr id="8" name="Picture Placeholder 58" title="Buildings">
            <a:extLst>
              <a:ext uri="{FF2B5EF4-FFF2-40B4-BE49-F238E27FC236}">
                <a16:creationId xmlns:a16="http://schemas.microsoft.com/office/drawing/2014/main" id="{169A01A2-3D2D-4C24-A60C-D2254DFAA79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492" r="13492"/>
          <a:stretch>
            <a:fillRect/>
          </a:stretch>
        </p:blipFill>
        <p:spPr>
          <a:xfrm>
            <a:off x="6170613" y="1435100"/>
            <a:ext cx="6021387" cy="5422900"/>
          </a:xfrm>
        </p:spPr>
      </p:pic>
    </p:spTree>
    <p:extLst>
      <p:ext uri="{BB962C8B-B14F-4D97-AF65-F5344CB8AC3E}">
        <p14:creationId xmlns:p14="http://schemas.microsoft.com/office/powerpoint/2010/main" val="714982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2BBBD2-D686-42F3-B87D-D07C93EE1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868" y="784782"/>
            <a:ext cx="12436477" cy="121556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Incarcarea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model de tip </a:t>
            </a:r>
            <a:r>
              <a:rPr lang="en-US" dirty="0" err="1"/>
              <a:t>haarcascade_frontalface</a:t>
            </a:r>
            <a:r>
              <a:rPr lang="en-US" dirty="0"/>
              <a:t>: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EAF64-FBD1-426D-ABBF-346789F2EB0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29740-5C77-4C77-9AC1-8FE440E90B4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5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BD6470-3FE6-4AE6-A559-A34799007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68" y="2109238"/>
            <a:ext cx="8970069" cy="459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048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9F4B93B-1238-4E20-87E0-DE121EA8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95" y="363850"/>
            <a:ext cx="5685905" cy="1215566"/>
          </a:xfrm>
        </p:spPr>
        <p:txBody>
          <a:bodyPr>
            <a:normAutofit/>
          </a:bodyPr>
          <a:lstStyle/>
          <a:p>
            <a:r>
              <a:rPr lang="en-US" sz="4300" dirty="0" err="1"/>
              <a:t>Functia</a:t>
            </a:r>
            <a:r>
              <a:rPr lang="en-US" sz="4300" dirty="0"/>
              <a:t> de </a:t>
            </a:r>
            <a:r>
              <a:rPr lang="en-US" sz="4300" dirty="0" err="1"/>
              <a:t>predictie</a:t>
            </a:r>
            <a:r>
              <a:rPr lang="en-US" sz="4300" dirty="0"/>
              <a:t>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AFB60F-79D9-4717-A925-804ECA94A56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5750E-130C-479E-A725-26D42C8C68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6</a:t>
            </a:fld>
            <a:endParaRPr lang="en-US" noProof="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B12EF0-E04B-44DE-8382-A84A02E94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335" y="1729046"/>
            <a:ext cx="8141989" cy="505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066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2021" y="-205366"/>
            <a:ext cx="8333222" cy="1147969"/>
          </a:xfrm>
        </p:spPr>
        <p:txBody>
          <a:bodyPr/>
          <a:lstStyle/>
          <a:p>
            <a:r>
              <a:rPr lang="en-US" dirty="0" err="1"/>
              <a:t>Exemple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r>
              <a:rPr lang="en-US" dirty="0"/>
              <a:t> </a:t>
            </a:r>
            <a:endParaRPr lang="en-US" b="0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/>
            <a:r>
              <a:rPr lang="en-US" dirty="0"/>
              <a:t>Add a footer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8EB668-C7F1-4146-9154-E8908A79C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66" y="942605"/>
            <a:ext cx="2436185" cy="54137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3F15F5-6BCB-450E-B77E-837CFA1D7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194" y="942606"/>
            <a:ext cx="2436185" cy="54137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AA4807-8213-4532-B0A1-5EBC6526B4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6622" y="942606"/>
            <a:ext cx="2273958" cy="541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5EB249-450C-4208-A86F-E2CC31907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30" y="1034164"/>
            <a:ext cx="10940186" cy="1215566"/>
          </a:xfrm>
        </p:spPr>
        <p:txBody>
          <a:bodyPr>
            <a:normAutofit/>
          </a:bodyPr>
          <a:lstStyle/>
          <a:p>
            <a:r>
              <a:rPr lang="en-US" sz="3600" dirty="0" err="1"/>
              <a:t>Functia</a:t>
            </a:r>
            <a:r>
              <a:rPr lang="en-US" sz="3600" dirty="0"/>
              <a:t> de </a:t>
            </a:r>
            <a:r>
              <a:rPr lang="en-US" sz="3600" dirty="0" err="1"/>
              <a:t>predictitie</a:t>
            </a:r>
            <a:r>
              <a:rPr lang="en-US" sz="3600" dirty="0"/>
              <a:t> care </a:t>
            </a:r>
            <a:r>
              <a:rPr lang="en-US" sz="3600" dirty="0" err="1"/>
              <a:t>foloseste</a:t>
            </a:r>
            <a:r>
              <a:rPr lang="en-US" sz="3600" dirty="0"/>
              <a:t> </a:t>
            </a:r>
            <a:r>
              <a:rPr lang="en-US" sz="3600" dirty="0" err="1"/>
              <a:t>atat</a:t>
            </a:r>
            <a:r>
              <a:rPr lang="en-US" sz="3600" dirty="0"/>
              <a:t> </a:t>
            </a:r>
            <a:r>
              <a:rPr lang="en-US" sz="3600" dirty="0" err="1"/>
              <a:t>haarcascade_frontalface</a:t>
            </a:r>
            <a:r>
              <a:rPr lang="en-US" sz="3600" dirty="0"/>
              <a:t> cat </a:t>
            </a:r>
            <a:r>
              <a:rPr lang="en-US" sz="3600" dirty="0" err="1"/>
              <a:t>si</a:t>
            </a:r>
            <a:r>
              <a:rPr lang="en-US" sz="3600" dirty="0"/>
              <a:t> </a:t>
            </a:r>
            <a:r>
              <a:rPr lang="en-US" sz="3600" dirty="0" err="1"/>
              <a:t>haarcascade_eye</a:t>
            </a:r>
            <a:endParaRPr lang="en-US" sz="36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0613D-49F7-41EC-8E22-CF7FD9A1C20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E9E01-0814-4520-83DA-42EF3E2E0B8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8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D9E2AF-E6B5-4389-BFF3-B44438274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70" y="2360754"/>
            <a:ext cx="8826825" cy="3995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644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7C312E-4225-41F3-B5EE-30C10604009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FC5C7-5C3D-4B7C-87F0-728AA981315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9</a:t>
            </a:fld>
            <a:endParaRPr lang="en-US" noProof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22E6116-4EB5-434F-A72E-C62F6E647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19" y="0"/>
            <a:ext cx="10429562" cy="679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286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951641_Hexagon presentation light_AAS_v4" id="{358289A0-A26B-433F-AD2B-1F8832C96153}" vid="{92CDC91D-95BF-4897-87D6-494563DF79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80A5AF1-8C57-4290-936E-5FD27C9572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7F4215-C6BB-44A3-9A5E-9446E68359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F8919DE-9BD9-47A9-9F5D-16EBB9687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88</TotalTime>
  <Words>374</Words>
  <Application>Microsoft Office PowerPoint</Application>
  <PresentationFormat>Widescreen</PresentationFormat>
  <Paragraphs>47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</vt:lpstr>
      <vt:lpstr>Gill Sans SemiBold</vt:lpstr>
      <vt:lpstr>Times New Roman</vt:lpstr>
      <vt:lpstr>Office Theme</vt:lpstr>
      <vt:lpstr> Android App</vt:lpstr>
      <vt:lpstr>PowerPoint Presentation</vt:lpstr>
      <vt:lpstr>Ce contine aplicatia?</vt:lpstr>
      <vt:lpstr>Ce este Haarcascade:</vt:lpstr>
      <vt:lpstr>Incarcarea unui model de tip haarcascade_frontalface:</vt:lpstr>
      <vt:lpstr>Functia de predictie </vt:lpstr>
      <vt:lpstr>Exemple de utilizare </vt:lpstr>
      <vt:lpstr>Functia de predictitie care foloseste atat haarcascade_frontalface cat si haarcascade_eye</vt:lpstr>
      <vt:lpstr>PowerPoint Presentation</vt:lpstr>
      <vt:lpstr>Exemple de utilizare </vt:lpstr>
      <vt:lpstr>Pentru modelul personalizat am implementat clasa objectDetectorClass ce dispune functii de incarcare a modelului folosit cat si a labelului  cat si functia de predictie </vt:lpstr>
      <vt:lpstr>De data aceasta in urma predictiei se deseneaza atat bbox-ul cat si clasa din care face parte obiectul recunoscut respectiv</vt:lpstr>
      <vt:lpstr>Pentru modelul personalizat am implementat clasa objectDetectorClass ce dispune functii de incarcare a modelului folosit cat si a labelului  cat si functia de predictie </vt:lpstr>
      <vt:lpstr>Exemple de utilizare a modelului ssd_mobilenet_v1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App</dc:title>
  <dc:creator>Rares Patrascu</dc:creator>
  <cp:lastModifiedBy>Rares Patrascu</cp:lastModifiedBy>
  <cp:revision>3</cp:revision>
  <dcterms:created xsi:type="dcterms:W3CDTF">2022-01-13T18:35:11Z</dcterms:created>
  <dcterms:modified xsi:type="dcterms:W3CDTF">2022-01-18T02:04:57Z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